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9" r:id="rId1"/>
  </p:sldMasterIdLst>
  <p:sldIdLst>
    <p:sldId id="275" r:id="rId2"/>
    <p:sldId id="276" r:id="rId3"/>
    <p:sldId id="277" r:id="rId4"/>
    <p:sldId id="278" r:id="rId5"/>
    <p:sldId id="282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3" autoAdjust="0"/>
    <p:restoredTop sz="94660"/>
  </p:normalViewPr>
  <p:slideViewPr>
    <p:cSldViewPr>
      <p:cViewPr varScale="1">
        <p:scale>
          <a:sx n="70" d="100"/>
          <a:sy n="70" d="100"/>
        </p:scale>
        <p:origin x="13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84CE2C05-FA8C-4219-A7CB-0B94D078EB6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6C06386-6845-44F2-8209-E12BCF258F88}" type="datetimeFigureOut">
              <a:rPr lang="en-US" smtClean="0"/>
              <a:pPr/>
              <a:t>4/23/2017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  <p:sldLayoutId id="2147483912" r:id="rId3"/>
    <p:sldLayoutId id="2147483913" r:id="rId4"/>
    <p:sldLayoutId id="2147483914" r:id="rId5"/>
    <p:sldLayoutId id="2147483915" r:id="rId6"/>
    <p:sldLayoutId id="2147483916" r:id="rId7"/>
    <p:sldLayoutId id="2147483917" r:id="rId8"/>
    <p:sldLayoutId id="2147483918" r:id="rId9"/>
    <p:sldLayoutId id="2147483919" r:id="rId10"/>
    <p:sldLayoutId id="21474839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/>
              <a:t>Methoxy</a:t>
            </a:r>
            <a:r>
              <a:rPr lang="en-US" sz="3200" b="1" dirty="0"/>
              <a:t> polyethylene glycol-</a:t>
            </a:r>
            <a:r>
              <a:rPr lang="en-US" sz="3200" b="1" dirty="0" err="1"/>
              <a:t>epoetin</a:t>
            </a:r>
            <a:r>
              <a:rPr lang="en-US" sz="3200" b="1" dirty="0"/>
              <a:t> beta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107504" y="1268760"/>
            <a:ext cx="8280920" cy="532859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Drugbank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ID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/>
              <a:t>DB09107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Molecular Weight (Daltons)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/>
              <a:t>60,000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Half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life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134 ± 65 hours (mean ± SD) 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b="1" dirty="0" smtClean="0">
                <a:latin typeface="Times New Roman" panose="02020603050405020304" pitchFamily="18" charset="0"/>
                <a:cs typeface="Times New Roman" pitchFamily="18" charset="0"/>
              </a:rPr>
              <a:t>Description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10000"/>
              </a:lnSpc>
            </a:pPr>
            <a:r>
              <a:rPr lang="en-US" dirty="0" err="1"/>
              <a:t>Methoxy</a:t>
            </a:r>
            <a:r>
              <a:rPr lang="en-US" dirty="0"/>
              <a:t> polyethylene glycol-</a:t>
            </a:r>
            <a:r>
              <a:rPr lang="en-US" dirty="0" err="1"/>
              <a:t>epoetin</a:t>
            </a:r>
            <a:r>
              <a:rPr lang="en-US" dirty="0"/>
              <a:t> beta is a chemically </a:t>
            </a:r>
            <a:r>
              <a:rPr lang="en-US" dirty="0" err="1"/>
              <a:t>synthesised</a:t>
            </a:r>
            <a:r>
              <a:rPr lang="en-US" dirty="0"/>
              <a:t> Erythropoiesis Stimulating Agent (ESA) with a much longer half-life than erythropoietin. It is produced by recombinant DNA technology in Chinese Hamster Ovary (CHO) cells and differs from erythropoietin through the integration of an amide bond between either the N- terminal amino group or the ε-amino group of lysine, predominantly Lys52 and Lys45 and </a:t>
            </a:r>
            <a:r>
              <a:rPr lang="en-US" dirty="0" err="1"/>
              <a:t>methoxy</a:t>
            </a:r>
            <a:r>
              <a:rPr lang="en-US" dirty="0"/>
              <a:t> polyethylene glycol </a:t>
            </a:r>
            <a:r>
              <a:rPr lang="en-US" dirty="0" err="1"/>
              <a:t>butanoic</a:t>
            </a:r>
            <a:r>
              <a:rPr lang="en-US" dirty="0"/>
              <a:t> acid. This results in a molecular weight of approximately 60 </a:t>
            </a:r>
            <a:r>
              <a:rPr lang="en-US" dirty="0" err="1"/>
              <a:t>kDa</a:t>
            </a:r>
            <a:r>
              <a:rPr lang="en-US" dirty="0"/>
              <a:t> with the polyethylene glycol-moiety having an approximate molecular weight of 30 </a:t>
            </a:r>
            <a:r>
              <a:rPr lang="en-US" dirty="0" err="1"/>
              <a:t>kDa</a:t>
            </a:r>
            <a:r>
              <a:rPr lang="en-US" dirty="0"/>
              <a:t>. The dosage strength in </a:t>
            </a:r>
            <a:r>
              <a:rPr lang="en-US" dirty="0" err="1"/>
              <a:t>μg</a:t>
            </a:r>
            <a:r>
              <a:rPr lang="en-US" dirty="0"/>
              <a:t> indicates the quantity of the protein moiety of the </a:t>
            </a:r>
            <a:r>
              <a:rPr lang="en-US" dirty="0" err="1"/>
              <a:t>methoxy</a:t>
            </a:r>
            <a:r>
              <a:rPr lang="en-US" dirty="0"/>
              <a:t> polyethylene glycol-</a:t>
            </a:r>
            <a:r>
              <a:rPr lang="en-US" dirty="0" err="1"/>
              <a:t>epoetin</a:t>
            </a:r>
            <a:r>
              <a:rPr lang="en-US" dirty="0"/>
              <a:t> beta molecule without consideration of glycosylation. </a:t>
            </a:r>
            <a:r>
              <a:rPr lang="en-US" dirty="0" err="1"/>
              <a:t>Methoxy</a:t>
            </a:r>
            <a:r>
              <a:rPr lang="en-US" dirty="0"/>
              <a:t> polyethylene glycol-</a:t>
            </a:r>
            <a:r>
              <a:rPr lang="en-US" dirty="0" err="1"/>
              <a:t>epoetin</a:t>
            </a:r>
            <a:r>
              <a:rPr lang="en-US" dirty="0"/>
              <a:t> beta was approved (as </a:t>
            </a:r>
            <a:r>
              <a:rPr lang="en-US" dirty="0" err="1"/>
              <a:t>Mircera</a:t>
            </a:r>
            <a:r>
              <a:rPr lang="en-US" dirty="0"/>
              <a:t>) for use in Europe in July 2007 by the European Commission, in September 2007 by the </a:t>
            </a:r>
            <a:r>
              <a:rPr lang="en-US" dirty="0" err="1"/>
              <a:t>Swissmedic</a:t>
            </a:r>
            <a:r>
              <a:rPr lang="en-US" dirty="0"/>
              <a:t>, and in November 2007 by the U.S. Food and Drug Administration for use in the United States.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341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764704"/>
            <a:ext cx="8142728" cy="5616624"/>
          </a:xfrm>
        </p:spPr>
        <p:txBody>
          <a:bodyPr>
            <a:noAutofit/>
          </a:bodyPr>
          <a:lstStyle/>
          <a:p>
            <a:pPr algn="just"/>
            <a:r>
              <a:rPr 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Indication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algn="just"/>
            <a:r>
              <a:rPr lang="en-US" dirty="0"/>
              <a:t>For the treatment of patients with </a:t>
            </a:r>
            <a:r>
              <a:rPr lang="en-US" dirty="0" err="1"/>
              <a:t>anaemia</a:t>
            </a:r>
            <a:r>
              <a:rPr lang="en-US" dirty="0"/>
              <a:t> associated with chronic kidney disease. </a:t>
            </a:r>
            <a:endParaRPr lang="en-US" dirty="0" smtClean="0"/>
          </a:p>
          <a:p>
            <a:pPr algn="just"/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Pharmacodynamics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dirty="0"/>
              <a:t>Following a single-dose of </a:t>
            </a:r>
            <a:r>
              <a:rPr lang="en-US" dirty="0" err="1"/>
              <a:t>Mircera</a:t>
            </a:r>
            <a:r>
              <a:rPr lang="en-US" dirty="0"/>
              <a:t> in CKD patients, the onset of hemoglobin increase (defined as an increase &gt; 0.4 g/</a:t>
            </a:r>
            <a:r>
              <a:rPr lang="en-US" dirty="0" err="1"/>
              <a:t>dL</a:t>
            </a:r>
            <a:r>
              <a:rPr lang="en-US" dirty="0"/>
              <a:t> from baseline) was observed 7 to 15 days following initial dose administration 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711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332656"/>
            <a:ext cx="8316416" cy="5904656"/>
          </a:xfrm>
        </p:spPr>
        <p:txBody>
          <a:bodyPr>
            <a:no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Mechanism of action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Mircera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an erythropoietin receptor activator with greater activity in vivo as well as increased half-life, in contrast to erythropoietin. A primary growth factor for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erythroid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development, erythropoietin is produced in the kidney and released into the bloodstream in response to hypoxia. In responding to hypoxia, erythropoietin interacts with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erythroid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progenitor cells to increase red cell production. Production of endogenous erythropoietin is impaired in patients with CKD and erythropoietin deficiency is the primary cause of their anemia. </a:t>
            </a:r>
          </a:p>
          <a:p>
            <a:pPr algn="just"/>
            <a:endParaRPr lang="en-US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Clearance </a:t>
            </a:r>
            <a:r>
              <a:rPr lang="en-US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systemic clearance was 0.49 ± 0.18 mL/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hr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/kg </a:t>
            </a:r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404664"/>
            <a:ext cx="7743234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Brands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 err="1"/>
              <a:t>Mircera</a:t>
            </a:r>
            <a:r>
              <a:rPr lang="en-US" sz="1600" dirty="0"/>
              <a:t>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Company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/>
              <a:t>Genentech, Inc.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Formulation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/>
              <a:t>30 mcg, 50 mcg, 75 mcg, 100 mcg, 120 mcg, 150 mcg, 200 mcg, or 250 mcg in 0.3 mL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Form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600" dirty="0"/>
              <a:t>solution for injection </a:t>
            </a:r>
            <a:endParaRPr lang="en-US" sz="1600" dirty="0" smtClean="0"/>
          </a:p>
          <a:p>
            <a:pPr marL="342900" indent="-34290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Route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of administration : </a:t>
            </a:r>
            <a:r>
              <a:rPr lang="en-US" sz="1600" dirty="0"/>
              <a:t>Intravenous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1413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08912" cy="63367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Dosage :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/>
              <a:t>Individualize dosing and use the lowest dose of </a:t>
            </a:r>
            <a:r>
              <a:rPr lang="en-US" sz="2000" dirty="0" err="1"/>
              <a:t>Mircera</a:t>
            </a:r>
            <a:r>
              <a:rPr lang="en-US" sz="2000" dirty="0"/>
              <a:t> sufficient to reduce the need for RBC transfusions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Contraindication : 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/>
              <a:t>Uncontrolled hypertension; Pure red cell aplasia (PRCA) that begins after treatment with </a:t>
            </a:r>
            <a:r>
              <a:rPr lang="en-US" sz="2000" dirty="0" err="1"/>
              <a:t>Mircera</a:t>
            </a:r>
            <a:r>
              <a:rPr lang="en-US" sz="2000" dirty="0"/>
              <a:t> or other erythropoietin protein drugs; History of serious or severe allergic reactions to </a:t>
            </a:r>
            <a:r>
              <a:rPr lang="en-US" sz="2000" dirty="0" err="1"/>
              <a:t>Mircera</a:t>
            </a:r>
            <a:r>
              <a:rPr lang="en-US" sz="2000" dirty="0"/>
              <a:t> (e.g. anaphylactic reactions, angioedema, bronchospasm, skin rash, and </a:t>
            </a:r>
            <a:r>
              <a:rPr lang="en-US" sz="2000" dirty="0" err="1"/>
              <a:t>urticaria</a:t>
            </a:r>
            <a:r>
              <a:rPr lang="en-US" sz="2000" dirty="0"/>
              <a:t>).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Side effects : </a:t>
            </a:r>
            <a:b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I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/>
              <a:t>Increased Mortality, Myocardial Infarction, Stroke, and Thromboembolism; Increased mortality and/or tumor progression in patients with cancer; Hypertension;  Seizures; Pure red cell aplasia; Serious allergic reactions. </a:t>
            </a:r>
            <a:endParaRPr lang="en-IN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174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1988840"/>
            <a:ext cx="8064896" cy="864096"/>
          </a:xfrm>
        </p:spPr>
        <p:txBody>
          <a:bodyPr>
            <a:noAutofit/>
          </a:bodyPr>
          <a:lstStyle/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Useful links</a:t>
            </a:r>
          </a:p>
          <a:p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/>
              <a:t>http://www.rxlist.com/mircera-drug.htm 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490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234</TotalTime>
  <Words>402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Cambria</vt:lpstr>
      <vt:lpstr>Times New Roman</vt:lpstr>
      <vt:lpstr>Adjacency</vt:lpstr>
      <vt:lpstr>Methoxy polyethylene glycol-epoetin beta </vt:lpstr>
      <vt:lpstr>PowerPoint Presentation</vt:lpstr>
      <vt:lpstr>PowerPoint Presentation</vt:lpstr>
      <vt:lpstr>PowerPoint Presentation</vt:lpstr>
      <vt:lpstr>Dosage : Individualize dosing and use the lowest dose of Mircera sufficient to reduce the need for RBC transfusions  Contraindication :   Uncontrolled hypertension; Pure red cell aplasia (PRCA) that begins after treatment with Mircera or other erythropoietin protein drugs; History of serious or severe allergic reactions to Mircera (e.g. anaphylactic reactions, angioedema, bronchospasm, skin rash, and urticaria).  Side effects :   Increased Mortality, Myocardial Infarction, Stroke, and Thromboembolism; Increased mortality and/or tumor progression in patients with cancer; Hypertension;  Seizures; Pure red cell aplasia; Serious allergic reactions.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Lepirudin</dc:title>
  <dc:creator>Lubna</dc:creator>
  <cp:lastModifiedBy>shasta kalra</cp:lastModifiedBy>
  <cp:revision>29</cp:revision>
  <dcterms:created xsi:type="dcterms:W3CDTF">2014-12-29T07:14:40Z</dcterms:created>
  <dcterms:modified xsi:type="dcterms:W3CDTF">2017-04-23T15:03:58Z</dcterms:modified>
</cp:coreProperties>
</file>